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6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48" d="100"/>
          <a:sy n="48" d="100"/>
        </p:scale>
        <p:origin x="143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r>
              <a:t>–Johnny Appleseed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r>
              <a:t>“Type a quote here.”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80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sz="36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unsplash.com" TargetMode="External"/><Relationship Id="rId2" Type="http://schemas.openxmlformats.org/officeDocument/2006/relationships/hyperlink" Target="http://www.pexels.com" TargetMode="Externa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www.thenounproject.com" TargetMode="External"/><Relationship Id="rId4" Type="http://schemas.openxmlformats.org/officeDocument/2006/relationships/hyperlink" Target="http://www.compfight.com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/>
          <p:nvPr/>
        </p:nvSpPr>
        <p:spPr>
          <a:xfrm>
            <a:off x="1511" y="8293099"/>
            <a:ext cx="13001779" cy="1270001"/>
          </a:xfrm>
          <a:prstGeom prst="rect">
            <a:avLst/>
          </a:prstGeom>
          <a:solidFill>
            <a:srgbClr val="359DE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0" name="Shape 120"/>
          <p:cNvSpPr>
            <a:spLocks noGrp="1"/>
          </p:cNvSpPr>
          <p:nvPr>
            <p:ph type="ctrTitle"/>
          </p:nvPr>
        </p:nvSpPr>
        <p:spPr>
          <a:xfrm>
            <a:off x="1270000" y="2199927"/>
            <a:ext cx="10464801" cy="33020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rgbClr val="359DE1"/>
                </a:solidFill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Prezentacja produktowa (sprzedażowa)</a:t>
            </a:r>
          </a:p>
        </p:txBody>
      </p:sp>
      <p:sp>
        <p:nvSpPr>
          <p:cNvPr id="121" name="Shape 121"/>
          <p:cNvSpPr>
            <a:spLocks noGrp="1"/>
          </p:cNvSpPr>
          <p:nvPr>
            <p:ph type="subTitle" sz="quarter" idx="1"/>
          </p:nvPr>
        </p:nvSpPr>
        <p:spPr>
          <a:xfrm>
            <a:off x="1270000" y="5590827"/>
            <a:ext cx="10464801" cy="1130301"/>
          </a:xfrm>
          <a:prstGeom prst="rect">
            <a:avLst/>
          </a:prstGeom>
        </p:spPr>
        <p:txBody>
          <a:bodyPr/>
          <a:lstStyle>
            <a:lvl1pPr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Twój edytowalny szablon</a:t>
            </a:r>
          </a:p>
        </p:txBody>
      </p:sp>
      <p:sp>
        <p:nvSpPr>
          <p:cNvPr id="122" name="Shape 122"/>
          <p:cNvSpPr/>
          <p:nvPr/>
        </p:nvSpPr>
        <p:spPr>
          <a:xfrm>
            <a:off x="6787380" y="8474543"/>
            <a:ext cx="5845076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 lnSpcReduction="10000"/>
          </a:bodyPr>
          <a:lstStyle>
            <a:lvl1pPr algn="l" defTabSz="455675">
              <a:defRPr sz="2496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Ten edytowalny szablon przygotowałem, aby pomóc Ci w pracy nad prezentacją sprzedażową lub produktową. </a:t>
            </a:r>
          </a:p>
        </p:txBody>
      </p:sp>
      <p:sp>
        <p:nvSpPr>
          <p:cNvPr id="123" name="Shape 123"/>
          <p:cNvSpPr/>
          <p:nvPr/>
        </p:nvSpPr>
        <p:spPr>
          <a:xfrm>
            <a:off x="-3507882" y="8625810"/>
            <a:ext cx="1046480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>
              <a:defRPr sz="3200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/>
              <a:t>BUCKIACADEMY</a:t>
            </a:r>
            <a:endParaRPr dirty="0">
              <a:latin typeface="Bebas Neue Bold"/>
              <a:ea typeface="Bebas Neue Bold"/>
              <a:cs typeface="Bebas Neue Bold"/>
              <a:sym typeface="Bebas Neue Bold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>
            <a:spLocks noGrp="1"/>
          </p:cNvSpPr>
          <p:nvPr>
            <p:ph type="ctrTitle"/>
          </p:nvPr>
        </p:nvSpPr>
        <p:spPr>
          <a:xfrm>
            <a:off x="2131162" y="3707985"/>
            <a:ext cx="10464801" cy="2337630"/>
          </a:xfrm>
          <a:prstGeom prst="rect">
            <a:avLst/>
          </a:prstGeom>
        </p:spPr>
        <p:txBody>
          <a:bodyPr/>
          <a:lstStyle>
            <a:lvl1pPr>
              <a:defRPr sz="146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Dowody</a:t>
            </a:r>
          </a:p>
        </p:txBody>
      </p:sp>
      <p:sp>
        <p:nvSpPr>
          <p:cNvPr id="173" name="Shape 173"/>
          <p:cNvSpPr>
            <a:spLocks noGrp="1"/>
          </p:cNvSpPr>
          <p:nvPr>
            <p:ph type="subTitle" sz="quarter" idx="1"/>
          </p:nvPr>
        </p:nvSpPr>
        <p:spPr>
          <a:xfrm>
            <a:off x="2255968" y="6327183"/>
            <a:ext cx="8875668" cy="1706701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W tej sekcji pokaż tych, którzy już skorzystali z produktu lub usługi. To miejsce na społeczny dowód słuszności lub autorytety. </a:t>
            </a:r>
          </a:p>
        </p:txBody>
      </p:sp>
      <p:sp>
        <p:nvSpPr>
          <p:cNvPr id="174" name="Shape 174"/>
          <p:cNvSpPr/>
          <p:nvPr/>
        </p:nvSpPr>
        <p:spPr>
          <a:xfrm>
            <a:off x="2335386" y="4024608"/>
            <a:ext cx="767412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Shape 176"/>
          <p:cNvSpPr/>
          <p:nvPr/>
        </p:nvSpPr>
        <p:spPr>
          <a:xfrm>
            <a:off x="1269998" y="3076702"/>
            <a:ext cx="10464801" cy="1134421"/>
          </a:xfrm>
          <a:prstGeom prst="rect">
            <a:avLst/>
          </a:prstGeom>
          <a:ln w="889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77" name="Shape 177"/>
          <p:cNvSpPr>
            <a:spLocks noGrp="1"/>
          </p:cNvSpPr>
          <p:nvPr>
            <p:ph type="ctrTitle"/>
          </p:nvPr>
        </p:nvSpPr>
        <p:spPr>
          <a:xfrm>
            <a:off x="1269999" y="3186968"/>
            <a:ext cx="10464801" cy="913889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572516">
              <a:defRPr sz="539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Dziękuję za skorzystanie z szablonu!</a:t>
            </a:r>
          </a:p>
        </p:txBody>
      </p:sp>
      <p:sp>
        <p:nvSpPr>
          <p:cNvPr id="178" name="Shape 178"/>
          <p:cNvSpPr>
            <a:spLocks noGrp="1"/>
          </p:cNvSpPr>
          <p:nvPr>
            <p:ph type="subTitle" sz="quarter" idx="1"/>
          </p:nvPr>
        </p:nvSpPr>
        <p:spPr>
          <a:xfrm>
            <a:off x="2003881" y="4796858"/>
            <a:ext cx="8997038" cy="1607684"/>
          </a:xfrm>
          <a:prstGeom prst="rect">
            <a:avLst/>
          </a:prstGeom>
        </p:spPr>
        <p:txBody>
          <a:bodyPr>
            <a:normAutofit fontScale="92500" lnSpcReduction="20000"/>
          </a:bodyPr>
          <a:lstStyle/>
          <a:p>
            <a:pPr defTabSz="391414">
              <a:defRPr sz="2144"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/>
              <a:t>Szablon został przygotowany w formie edytowalnej. Oznacza to, że możesz dowolnie dodawać lub kasować poszczególne jego elementy. Jeśli chcesz dodać zdjęcia, możesz je znaleźć na stronach z zasobami na licencji Creative </a:t>
            </a:r>
            <a:r>
              <a:rPr lang="pl-PL" dirty="0" err="1"/>
              <a:t>Commons</a:t>
            </a:r>
            <a:r>
              <a:rPr lang="pl-PL" dirty="0"/>
              <a:t>, takich jak: </a:t>
            </a:r>
            <a:r>
              <a:rPr lang="pl-PL" u="sng" dirty="0">
                <a:hlinkClick r:id="rId2"/>
              </a:rPr>
              <a:t>www.pexels.com</a:t>
            </a:r>
            <a:r>
              <a:rPr lang="pl-PL" dirty="0"/>
              <a:t>, </a:t>
            </a:r>
            <a:r>
              <a:rPr lang="pl-PL" u="sng" dirty="0">
                <a:hlinkClick r:id="rId3"/>
              </a:rPr>
              <a:t>www.unsplash.com</a:t>
            </a:r>
            <a:r>
              <a:rPr lang="pl-PL" dirty="0"/>
              <a:t>, </a:t>
            </a:r>
            <a:r>
              <a:rPr lang="pl-PL" u="sng" dirty="0">
                <a:hlinkClick r:id="rId4"/>
              </a:rPr>
              <a:t>www.compfight.com</a:t>
            </a:r>
            <a:r>
              <a:rPr lang="pl-PL" dirty="0"/>
              <a:t>. Jeśli chcesz wzbogacić prezentację o ikonki, możesz je znaleźć na stronie </a:t>
            </a:r>
            <a:r>
              <a:rPr lang="pl-PL" u="sng" dirty="0">
                <a:hlinkClick r:id="rId5"/>
              </a:rPr>
              <a:t>www.thenounproject.com</a:t>
            </a:r>
            <a:r>
              <a:rPr lang="pl-PL" dirty="0"/>
              <a:t>.</a:t>
            </a:r>
            <a:endParaRPr lang="pl-PL" u="sng" dirty="0">
              <a:hlinkClick r:id="rId5"/>
            </a:endParaRPr>
          </a:p>
        </p:txBody>
      </p:sp>
      <p:sp>
        <p:nvSpPr>
          <p:cNvPr id="179" name="Shape 179"/>
          <p:cNvSpPr/>
          <p:nvPr/>
        </p:nvSpPr>
        <p:spPr>
          <a:xfrm>
            <a:off x="1511" y="8293100"/>
            <a:ext cx="13001779" cy="1270000"/>
          </a:xfrm>
          <a:prstGeom prst="rect">
            <a:avLst/>
          </a:prstGeom>
          <a:solidFill>
            <a:srgbClr val="359DE1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80" name="Shape 180"/>
          <p:cNvSpPr/>
          <p:nvPr/>
        </p:nvSpPr>
        <p:spPr>
          <a:xfrm>
            <a:off x="6787380" y="8474543"/>
            <a:ext cx="5845075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 lnSpcReduction="10000"/>
          </a:bodyPr>
          <a:lstStyle>
            <a:lvl1pPr algn="l" defTabSz="455675">
              <a:defRPr sz="2496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Ten edytowalny </a:t>
            </a:r>
            <a:r>
              <a:rPr lang="pl-PL"/>
              <a:t>szablon przygotowałem, aby pomóc </a:t>
            </a:r>
            <a:r>
              <a:rPr lang="pl-PL"/>
              <a:t>C</a:t>
            </a:r>
            <a:r>
              <a:rPr lang="pl-PL"/>
              <a:t>i </a:t>
            </a:r>
            <a:r>
              <a:rPr lang="pl-PL" dirty="0"/>
              <a:t>w pracy nad prezentacją sprzedażową lub produktową. </a:t>
            </a:r>
          </a:p>
        </p:txBody>
      </p:sp>
      <p:sp>
        <p:nvSpPr>
          <p:cNvPr id="181" name="Shape 181"/>
          <p:cNvSpPr/>
          <p:nvPr/>
        </p:nvSpPr>
        <p:spPr>
          <a:xfrm>
            <a:off x="-3507882" y="8625810"/>
            <a:ext cx="10464801" cy="11303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>
            <a:normAutofit/>
          </a:bodyPr>
          <a:lstStyle/>
          <a:p>
            <a:pPr>
              <a:defRPr sz="3200">
                <a:solidFill>
                  <a:srgbClr val="FFFFFF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>
                <a:latin typeface="Bebas Neue Book"/>
                <a:ea typeface="Bebas Neue Bold"/>
                <a:cs typeface="Bebas Neue Bold"/>
                <a:sym typeface="Bebas Neue Book"/>
              </a:rPr>
              <a:t>BUCKIACADEMY</a:t>
            </a:r>
            <a:endParaRPr dirty="0">
              <a:latin typeface="Bebas Neue Bold"/>
              <a:ea typeface="Bebas Neue Bold"/>
              <a:cs typeface="Bebas Neue Bold"/>
              <a:sym typeface="Bebas Neue Bold"/>
            </a:endParaRP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Shape 125"/>
          <p:cNvSpPr>
            <a:spLocks noGrp="1"/>
          </p:cNvSpPr>
          <p:nvPr>
            <p:ph type="ctrTitle"/>
          </p:nvPr>
        </p:nvSpPr>
        <p:spPr>
          <a:xfrm>
            <a:off x="2501696" y="1247525"/>
            <a:ext cx="8810876" cy="13589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>
                <a:solidFill>
                  <a:srgbClr val="359DE1"/>
                </a:solidFill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Jak wykorzystać szablon?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ubTitle" sz="quarter" idx="1"/>
          </p:nvPr>
        </p:nvSpPr>
        <p:spPr>
          <a:xfrm>
            <a:off x="1692228" y="2849882"/>
            <a:ext cx="9590963" cy="1607685"/>
          </a:xfrm>
          <a:prstGeom prst="rect">
            <a:avLst/>
          </a:prstGeom>
        </p:spPr>
        <p:txBody>
          <a:bodyPr>
            <a:normAutofit fontScale="85000" lnSpcReduction="10000"/>
          </a:bodyPr>
          <a:lstStyle>
            <a:lvl1pPr algn="l" defTabSz="438150">
              <a:defRPr sz="2250"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Ten szablon zawiera podstawowe slajdy, które powinny znaleźć się w prezentacji sprzedażowej lub produktowej. Możesz je także wykorzystać przy prezentacji nowego przedsięwzięcia biznesowego. Te slajdy to podstawowe sekcje, które możesz rozbudowywać o kolejne slajdy. Zawsze działaj w formule – jeden slajd, jedna ważna idea. Schemat rozbudowuj, działając w ramach podanej struktury. </a:t>
            </a:r>
          </a:p>
        </p:txBody>
      </p:sp>
      <p:sp>
        <p:nvSpPr>
          <p:cNvPr id="127" name="Shape 127"/>
          <p:cNvSpPr/>
          <p:nvPr/>
        </p:nvSpPr>
        <p:spPr>
          <a:xfrm>
            <a:off x="1741378" y="1567182"/>
            <a:ext cx="430728" cy="719586"/>
          </a:xfrm>
          <a:prstGeom prst="rect">
            <a:avLst/>
          </a:prstGeom>
          <a:ln w="889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  <p:sp>
        <p:nvSpPr>
          <p:cNvPr id="128" name="Shape 128"/>
          <p:cNvSpPr/>
          <p:nvPr/>
        </p:nvSpPr>
        <p:spPr>
          <a:xfrm>
            <a:off x="1741378" y="4589685"/>
            <a:ext cx="1827387" cy="99815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big idea</a:t>
            </a:r>
          </a:p>
        </p:txBody>
      </p:sp>
      <p:sp>
        <p:nvSpPr>
          <p:cNvPr id="129" name="Shape 129"/>
          <p:cNvSpPr/>
          <p:nvPr/>
        </p:nvSpPr>
        <p:spPr>
          <a:xfrm>
            <a:off x="1741378" y="5764410"/>
            <a:ext cx="1827387" cy="998158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problem</a:t>
            </a:r>
          </a:p>
        </p:txBody>
      </p:sp>
      <p:sp>
        <p:nvSpPr>
          <p:cNvPr id="130" name="Shape 130"/>
          <p:cNvSpPr/>
          <p:nvPr/>
        </p:nvSpPr>
        <p:spPr>
          <a:xfrm>
            <a:off x="1741378" y="6939136"/>
            <a:ext cx="1827387" cy="99815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rozwiązanie</a:t>
            </a:r>
          </a:p>
        </p:txBody>
      </p:sp>
      <p:sp>
        <p:nvSpPr>
          <p:cNvPr id="131" name="Shape 131"/>
          <p:cNvSpPr/>
          <p:nvPr/>
        </p:nvSpPr>
        <p:spPr>
          <a:xfrm>
            <a:off x="1741378" y="8113861"/>
            <a:ext cx="1827387" cy="998158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korzyści</a:t>
            </a:r>
          </a:p>
        </p:txBody>
      </p:sp>
      <p:sp>
        <p:nvSpPr>
          <p:cNvPr id="132" name="Shape 132"/>
          <p:cNvSpPr/>
          <p:nvPr/>
        </p:nvSpPr>
        <p:spPr>
          <a:xfrm>
            <a:off x="3865276" y="4589685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big idea 1</a:t>
            </a:r>
          </a:p>
        </p:txBody>
      </p:sp>
      <p:sp>
        <p:nvSpPr>
          <p:cNvPr id="133" name="Shape 133"/>
          <p:cNvSpPr/>
          <p:nvPr/>
        </p:nvSpPr>
        <p:spPr>
          <a:xfrm>
            <a:off x="5115532" y="4589685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big idea 2</a:t>
            </a:r>
          </a:p>
        </p:txBody>
      </p:sp>
      <p:sp>
        <p:nvSpPr>
          <p:cNvPr id="134" name="Shape 134"/>
          <p:cNvSpPr/>
          <p:nvPr/>
        </p:nvSpPr>
        <p:spPr>
          <a:xfrm>
            <a:off x="3854990" y="5764410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problem 1</a:t>
            </a:r>
          </a:p>
        </p:txBody>
      </p:sp>
      <p:sp>
        <p:nvSpPr>
          <p:cNvPr id="135" name="Shape 135"/>
          <p:cNvSpPr/>
          <p:nvPr/>
        </p:nvSpPr>
        <p:spPr>
          <a:xfrm>
            <a:off x="5105245" y="5764410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problem 2</a:t>
            </a:r>
          </a:p>
        </p:txBody>
      </p:sp>
      <p:sp>
        <p:nvSpPr>
          <p:cNvPr id="136" name="Shape 136"/>
          <p:cNvSpPr/>
          <p:nvPr/>
        </p:nvSpPr>
        <p:spPr>
          <a:xfrm>
            <a:off x="6355501" y="5764410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problem 3</a:t>
            </a:r>
          </a:p>
        </p:txBody>
      </p:sp>
      <p:sp>
        <p:nvSpPr>
          <p:cNvPr id="137" name="Shape 137"/>
          <p:cNvSpPr/>
          <p:nvPr/>
        </p:nvSpPr>
        <p:spPr>
          <a:xfrm>
            <a:off x="6436198" y="4482683"/>
            <a:ext cx="4610666" cy="9335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 algn="l"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(jeśli potrzebujesz więcej niż jednego slajdu, to rozbudowujesz prezentację o kolejne – w podanym modelu)</a:t>
            </a:r>
          </a:p>
        </p:txBody>
      </p:sp>
      <p:sp>
        <p:nvSpPr>
          <p:cNvPr id="138" name="Shape 138"/>
          <p:cNvSpPr/>
          <p:nvPr/>
        </p:nvSpPr>
        <p:spPr>
          <a:xfrm>
            <a:off x="3865276" y="7078421"/>
            <a:ext cx="1444291" cy="719587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rozwiązanie 1</a:t>
            </a:r>
          </a:p>
        </p:txBody>
      </p:sp>
      <p:sp>
        <p:nvSpPr>
          <p:cNvPr id="139" name="Shape 139"/>
          <p:cNvSpPr/>
          <p:nvPr/>
        </p:nvSpPr>
        <p:spPr>
          <a:xfrm>
            <a:off x="3865276" y="8253147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korzyść 1</a:t>
            </a:r>
          </a:p>
        </p:txBody>
      </p:sp>
      <p:sp>
        <p:nvSpPr>
          <p:cNvPr id="140" name="Shape 140"/>
          <p:cNvSpPr/>
          <p:nvPr/>
        </p:nvSpPr>
        <p:spPr>
          <a:xfrm>
            <a:off x="5115532" y="8253147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korzyść 2</a:t>
            </a:r>
          </a:p>
        </p:txBody>
      </p:sp>
      <p:sp>
        <p:nvSpPr>
          <p:cNvPr id="141" name="Shape 141"/>
          <p:cNvSpPr/>
          <p:nvPr/>
        </p:nvSpPr>
        <p:spPr>
          <a:xfrm>
            <a:off x="6365787" y="8253147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korzyść 3</a:t>
            </a:r>
          </a:p>
        </p:txBody>
      </p:sp>
      <p:sp>
        <p:nvSpPr>
          <p:cNvPr id="142" name="Shape 142"/>
          <p:cNvSpPr/>
          <p:nvPr/>
        </p:nvSpPr>
        <p:spPr>
          <a:xfrm>
            <a:off x="7616043" y="8253147"/>
            <a:ext cx="1041206" cy="719586"/>
          </a:xfrm>
          <a:prstGeom prst="rect">
            <a:avLst/>
          </a:prstGeom>
          <a:solidFill>
            <a:srgbClr val="FFFFFF"/>
          </a:solidFill>
          <a:ln w="88900">
            <a:solidFill>
              <a:srgbClr val="359DE1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50800" tIns="50800" rIns="50800" bIns="50800" anchor="ctr"/>
          <a:lstStyle>
            <a:lvl1pPr>
              <a:defRPr sz="1800">
                <a:solidFill>
                  <a:srgbClr val="359DE1"/>
                </a:solidFill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t>korzyść 4</a:t>
            </a:r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/>
          </p:cNvSpPr>
          <p:nvPr>
            <p:ph type="ctrTitle"/>
          </p:nvPr>
        </p:nvSpPr>
        <p:spPr>
          <a:xfrm>
            <a:off x="3708595" y="1804972"/>
            <a:ext cx="7165043" cy="3302001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200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B</a:t>
            </a:r>
            <a:r>
              <a:rPr dirty="0" err="1"/>
              <a:t>ig</a:t>
            </a:r>
            <a:r>
              <a:rPr dirty="0"/>
              <a:t> idea</a:t>
            </a:r>
          </a:p>
        </p:txBody>
      </p:sp>
      <p:sp>
        <p:nvSpPr>
          <p:cNvPr id="145" name="Shape 145"/>
          <p:cNvSpPr>
            <a:spLocks noGrp="1"/>
          </p:cNvSpPr>
          <p:nvPr>
            <p:ph type="subTitle" sz="quarter" idx="1"/>
          </p:nvPr>
        </p:nvSpPr>
        <p:spPr>
          <a:xfrm>
            <a:off x="2279613" y="4955657"/>
            <a:ext cx="8445574" cy="2659078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algn="l">
              <a:defRPr>
                <a:latin typeface="Bebas Neue Book"/>
                <a:ea typeface="Bebas Neue Book"/>
                <a:cs typeface="Bebas Neue Book"/>
                <a:sym typeface="Bebas Neue Book"/>
              </a:defRPr>
            </a:pPr>
            <a:r>
              <a:rPr lang="pl-PL" dirty="0">
                <a:latin typeface="Bebas Neue Bold"/>
                <a:ea typeface="Bebas Neue Bold"/>
                <a:cs typeface="Bebas Neue Bold"/>
                <a:sym typeface="Bebas Neue Bold"/>
              </a:rPr>
              <a:t>Big idea</a:t>
            </a:r>
            <a:r>
              <a:rPr lang="pl-PL" dirty="0"/>
              <a:t> – rodzaj wstępu, który ma wprowadzić odbiorcę prezentacji na teren, po którym wspólnie będziecie się poruszać. Ten slajd powinien w atrakcyjny sposób zapraszać do zapoznania się z całą prezentacją. Sposoby na to znajdziesz na fiszkach </a:t>
            </a:r>
            <a:r>
              <a:rPr lang="pl-PL" dirty="0" err="1"/>
              <a:t>Bucki</a:t>
            </a:r>
            <a:r>
              <a:rPr lang="pl-PL" dirty="0" err="1">
                <a:latin typeface="Bebas Neue Bold"/>
                <a:ea typeface="Bebas Neue Bold"/>
                <a:cs typeface="Bebas Neue Bold"/>
                <a:sym typeface="Bebas Neue Bold"/>
              </a:rPr>
              <a:t>Academy</a:t>
            </a:r>
            <a:r>
              <a:rPr lang="pl-PL" dirty="0">
                <a:latin typeface="Bebas Neue Bold"/>
                <a:ea typeface="Bebas Neue Bold"/>
                <a:cs typeface="Bebas Neue Bold"/>
                <a:sym typeface="Bebas Neue Bold"/>
              </a:rPr>
              <a:t>.</a:t>
            </a:r>
          </a:p>
        </p:txBody>
      </p:sp>
      <p:sp>
        <p:nvSpPr>
          <p:cNvPr id="146" name="Shape 146"/>
          <p:cNvSpPr/>
          <p:nvPr/>
        </p:nvSpPr>
        <p:spPr>
          <a:xfrm>
            <a:off x="2410269" y="2603780"/>
            <a:ext cx="767413" cy="1704385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Shape 148"/>
          <p:cNvSpPr>
            <a:spLocks noGrp="1"/>
          </p:cNvSpPr>
          <p:nvPr>
            <p:ph type="ctrTitle"/>
          </p:nvPr>
        </p:nvSpPr>
        <p:spPr>
          <a:xfrm>
            <a:off x="1270000" y="3111012"/>
            <a:ext cx="10464800" cy="3302001"/>
          </a:xfrm>
          <a:prstGeom prst="rect">
            <a:avLst/>
          </a:prstGeom>
        </p:spPr>
        <p:txBody>
          <a:bodyPr/>
          <a:lstStyle>
            <a:lvl1pPr>
              <a:defRPr sz="200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Problem</a:t>
            </a:r>
          </a:p>
        </p:txBody>
      </p:sp>
      <p:sp>
        <p:nvSpPr>
          <p:cNvPr id="149" name="Shape 149"/>
          <p:cNvSpPr>
            <a:spLocks noGrp="1"/>
          </p:cNvSpPr>
          <p:nvPr>
            <p:ph type="subTitle" sz="quarter" idx="1"/>
          </p:nvPr>
        </p:nvSpPr>
        <p:spPr>
          <a:xfrm>
            <a:off x="1794185" y="6439509"/>
            <a:ext cx="9416430" cy="113030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 defTabSz="397256">
              <a:defRPr sz="2176"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W tej sekcji prezentacji opowiedz, jaki jest problem. Przedstaw go w taki sposób, by słuchacze (odbiorcy prezentacji) mogli się z nim zidentyfikować. Pamiętaj też, aby problem przedstawić w taki sposób, by Twoje rozwiązanie (produkt, usługa) idealnie na niego odpowiadało. </a:t>
            </a:r>
          </a:p>
        </p:txBody>
      </p:sp>
      <p:sp>
        <p:nvSpPr>
          <p:cNvPr id="150" name="Shape 150"/>
          <p:cNvSpPr/>
          <p:nvPr/>
        </p:nvSpPr>
        <p:spPr>
          <a:xfrm>
            <a:off x="1873603" y="4024608"/>
            <a:ext cx="767413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/>
          </p:cNvSpPr>
          <p:nvPr>
            <p:ph type="ctrTitle"/>
          </p:nvPr>
        </p:nvSpPr>
        <p:spPr>
          <a:xfrm>
            <a:off x="2131162" y="3707985"/>
            <a:ext cx="10464801" cy="233763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146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R</a:t>
            </a:r>
            <a:r>
              <a:rPr dirty="0" err="1"/>
              <a:t>ozwiązanie</a:t>
            </a:r>
            <a:endParaRPr dirty="0"/>
          </a:p>
        </p:txBody>
      </p:sp>
      <p:sp>
        <p:nvSpPr>
          <p:cNvPr id="153" name="Shape 153"/>
          <p:cNvSpPr>
            <a:spLocks noGrp="1"/>
          </p:cNvSpPr>
          <p:nvPr>
            <p:ph type="subTitle" sz="quarter" idx="1"/>
          </p:nvPr>
        </p:nvSpPr>
        <p:spPr>
          <a:xfrm>
            <a:off x="2255968" y="6327183"/>
            <a:ext cx="8875668" cy="1706701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Skoro jest problem, to jest też rozwiązanie. W tej sekcji zaprezentuj swój produkt czy swoją usługę. </a:t>
            </a:r>
          </a:p>
        </p:txBody>
      </p:sp>
      <p:sp>
        <p:nvSpPr>
          <p:cNvPr id="154" name="Shape 154"/>
          <p:cNvSpPr/>
          <p:nvPr/>
        </p:nvSpPr>
        <p:spPr>
          <a:xfrm>
            <a:off x="2335386" y="4024608"/>
            <a:ext cx="767412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>
            <a:spLocks noGrp="1"/>
          </p:cNvSpPr>
          <p:nvPr>
            <p:ph type="ctrTitle"/>
          </p:nvPr>
        </p:nvSpPr>
        <p:spPr>
          <a:xfrm>
            <a:off x="2131162" y="3707985"/>
            <a:ext cx="10464801" cy="2337630"/>
          </a:xfrm>
          <a:prstGeom prst="rect">
            <a:avLst/>
          </a:prstGeom>
        </p:spPr>
        <p:txBody>
          <a:bodyPr>
            <a:normAutofit fontScale="90000"/>
          </a:bodyPr>
          <a:lstStyle>
            <a:lvl1pPr>
              <a:defRPr sz="146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Jak to działa?</a:t>
            </a:r>
          </a:p>
        </p:txBody>
      </p:sp>
      <p:sp>
        <p:nvSpPr>
          <p:cNvPr id="157" name="Shape 157"/>
          <p:cNvSpPr>
            <a:spLocks noGrp="1"/>
          </p:cNvSpPr>
          <p:nvPr>
            <p:ph type="subTitle" sz="quarter" idx="1"/>
          </p:nvPr>
        </p:nvSpPr>
        <p:spPr>
          <a:xfrm>
            <a:off x="2255968" y="6327183"/>
            <a:ext cx="8875668" cy="1706701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W tej sekcji pokaż, jak działa Twój produkt (lub Twoja usługa).</a:t>
            </a:r>
          </a:p>
        </p:txBody>
      </p:sp>
      <p:sp>
        <p:nvSpPr>
          <p:cNvPr id="158" name="Shape 158"/>
          <p:cNvSpPr/>
          <p:nvPr/>
        </p:nvSpPr>
        <p:spPr>
          <a:xfrm>
            <a:off x="2335386" y="4024608"/>
            <a:ext cx="767412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ctrTitle"/>
          </p:nvPr>
        </p:nvSpPr>
        <p:spPr>
          <a:xfrm>
            <a:off x="2131162" y="3707985"/>
            <a:ext cx="10464801" cy="2337630"/>
          </a:xfrm>
          <a:prstGeom prst="rect">
            <a:avLst/>
          </a:prstGeom>
        </p:spPr>
        <p:txBody>
          <a:bodyPr/>
          <a:lstStyle>
            <a:lvl1pPr>
              <a:defRPr sz="146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Korzyści</a:t>
            </a:r>
          </a:p>
        </p:txBody>
      </p:sp>
      <p:sp>
        <p:nvSpPr>
          <p:cNvPr id="161" name="Shape 161"/>
          <p:cNvSpPr>
            <a:spLocks noGrp="1"/>
          </p:cNvSpPr>
          <p:nvPr>
            <p:ph type="subTitle" sz="quarter" idx="1"/>
          </p:nvPr>
        </p:nvSpPr>
        <p:spPr>
          <a:xfrm>
            <a:off x="2255968" y="6327183"/>
            <a:ext cx="8875668" cy="1706701"/>
          </a:xfrm>
          <a:prstGeom prst="rect">
            <a:avLst/>
          </a:prstGeom>
        </p:spPr>
        <p:txBody>
          <a:bodyPr/>
          <a:lstStyle>
            <a:lvl1pPr algn="l"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W tej sekcji wskaż, jakie są korzyści z zastosowania Twojego produktu lub skorzystania z Twojej usługi.</a:t>
            </a:r>
          </a:p>
        </p:txBody>
      </p:sp>
      <p:sp>
        <p:nvSpPr>
          <p:cNvPr id="162" name="Shape 162"/>
          <p:cNvSpPr/>
          <p:nvPr/>
        </p:nvSpPr>
        <p:spPr>
          <a:xfrm>
            <a:off x="2335386" y="4024608"/>
            <a:ext cx="767412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Shape 164"/>
          <p:cNvSpPr>
            <a:spLocks noGrp="1"/>
          </p:cNvSpPr>
          <p:nvPr>
            <p:ph type="ctrTitle"/>
          </p:nvPr>
        </p:nvSpPr>
        <p:spPr>
          <a:xfrm>
            <a:off x="2131162" y="3707985"/>
            <a:ext cx="10464801" cy="2337630"/>
          </a:xfrm>
          <a:prstGeom prst="rect">
            <a:avLst/>
          </a:prstGeom>
        </p:spPr>
        <p:txBody>
          <a:bodyPr/>
          <a:lstStyle>
            <a:lvl1pPr>
              <a:defRPr sz="146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Cena</a:t>
            </a:r>
          </a:p>
        </p:txBody>
      </p:sp>
      <p:sp>
        <p:nvSpPr>
          <p:cNvPr id="165" name="Shape 165"/>
          <p:cNvSpPr>
            <a:spLocks noGrp="1"/>
          </p:cNvSpPr>
          <p:nvPr>
            <p:ph type="subTitle" sz="quarter" idx="1"/>
          </p:nvPr>
        </p:nvSpPr>
        <p:spPr>
          <a:xfrm>
            <a:off x="2255968" y="6327183"/>
            <a:ext cx="8875668" cy="1706701"/>
          </a:xfrm>
          <a:prstGeom prst="rect">
            <a:avLst/>
          </a:prstGeom>
        </p:spPr>
        <p:txBody>
          <a:bodyPr>
            <a:normAutofit fontScale="92500" lnSpcReduction="10000"/>
          </a:bodyPr>
          <a:lstStyle>
            <a:lvl1pPr algn="l" defTabSz="554990">
              <a:defRPr sz="3040"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Dopiero po pokazaniu wszystkich korzyści przejdź do ceny. Jeśli pokazujesz projekt biznesowy – w tej sekcji nie będziesz mówić tylko o cenie. Pokażesz cały model biznesowy (jak będziesz zarabiać).</a:t>
            </a:r>
          </a:p>
        </p:txBody>
      </p:sp>
      <p:sp>
        <p:nvSpPr>
          <p:cNvPr id="166" name="Shape 166"/>
          <p:cNvSpPr/>
          <p:nvPr/>
        </p:nvSpPr>
        <p:spPr>
          <a:xfrm>
            <a:off x="2335386" y="4024608"/>
            <a:ext cx="767412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Shape 168"/>
          <p:cNvSpPr>
            <a:spLocks noGrp="1"/>
          </p:cNvSpPr>
          <p:nvPr>
            <p:ph type="ctrTitle"/>
          </p:nvPr>
        </p:nvSpPr>
        <p:spPr>
          <a:xfrm>
            <a:off x="2131162" y="3707985"/>
            <a:ext cx="10464801" cy="2337630"/>
          </a:xfrm>
          <a:prstGeom prst="rect">
            <a:avLst/>
          </a:prstGeom>
        </p:spPr>
        <p:txBody>
          <a:bodyPr/>
          <a:lstStyle>
            <a:lvl1pPr>
              <a:defRPr sz="14600">
                <a:latin typeface="Bebas Neue Regular"/>
                <a:ea typeface="Bebas Neue Regular"/>
                <a:cs typeface="Bebas Neue Regular"/>
                <a:sym typeface="Bebas Neue Regular"/>
              </a:defRPr>
            </a:lvl1pPr>
          </a:lstStyle>
          <a:p>
            <a:r>
              <a:rPr lang="pl-PL" dirty="0"/>
              <a:t>Zespół</a:t>
            </a:r>
          </a:p>
        </p:txBody>
      </p:sp>
      <p:sp>
        <p:nvSpPr>
          <p:cNvPr id="169" name="Shape 169"/>
          <p:cNvSpPr>
            <a:spLocks noGrp="1"/>
          </p:cNvSpPr>
          <p:nvPr>
            <p:ph type="subTitle" sz="quarter" idx="1"/>
          </p:nvPr>
        </p:nvSpPr>
        <p:spPr>
          <a:xfrm>
            <a:off x="2255968" y="6327183"/>
            <a:ext cx="8875668" cy="1706701"/>
          </a:xfrm>
          <a:prstGeom prst="rect">
            <a:avLst/>
          </a:prstGeom>
        </p:spPr>
        <p:txBody>
          <a:bodyPr>
            <a:normAutofit fontScale="92500" lnSpcReduction="20000"/>
          </a:bodyPr>
          <a:lstStyle>
            <a:lvl1pPr algn="l">
              <a:defRPr>
                <a:latin typeface="Bebas Neue Book"/>
                <a:ea typeface="Bebas Neue Book"/>
                <a:cs typeface="Bebas Neue Book"/>
                <a:sym typeface="Bebas Neue Book"/>
              </a:defRPr>
            </a:lvl1pPr>
          </a:lstStyle>
          <a:p>
            <a:r>
              <a:rPr lang="pl-PL" dirty="0"/>
              <a:t>Pora pokazać, kto stoi za rozwiązaniem. W tej sekcji pokaż zespół i innych specjalistów, którzy pracowali nad rozwiązaniem (produktem lub usługą).</a:t>
            </a:r>
          </a:p>
        </p:txBody>
      </p:sp>
      <p:sp>
        <p:nvSpPr>
          <p:cNvPr id="170" name="Shape 170"/>
          <p:cNvSpPr/>
          <p:nvPr/>
        </p:nvSpPr>
        <p:spPr>
          <a:xfrm>
            <a:off x="2335386" y="4024608"/>
            <a:ext cx="767412" cy="1704384"/>
          </a:xfrm>
          <a:prstGeom prst="rect">
            <a:avLst/>
          </a:prstGeom>
          <a:ln w="165100">
            <a:solidFill>
              <a:srgbClr val="359DE1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>
                <a:solidFill>
                  <a:srgbClr val="FFFFFF"/>
                </a:solidFill>
              </a:defRPr>
            </a:pPr>
            <a:endParaRPr/>
          </a:p>
        </p:txBody>
      </p:sp>
    </p:spTree>
  </p:cSld>
  <p:clrMapOvr>
    <a:masterClrMapping/>
  </p:clrMapOvr>
  <p:transition spd="slow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127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>
          <a:outerShdw blurRad="38100" dist="25400" dir="5400000" rotWithShape="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4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458</Words>
  <Application>Microsoft Office PowerPoint</Application>
  <PresentationFormat>Niestandardowy</PresentationFormat>
  <Paragraphs>41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5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11</vt:i4>
      </vt:variant>
    </vt:vector>
  </HeadingPairs>
  <TitlesOfParts>
    <vt:vector size="17" baseType="lpstr">
      <vt:lpstr>Bebas Neue Bold</vt:lpstr>
      <vt:lpstr>Bebas Neue Book</vt:lpstr>
      <vt:lpstr>Bebas Neue Regular</vt:lpstr>
      <vt:lpstr>Helvetica Light</vt:lpstr>
      <vt:lpstr>Helvetica Neue</vt:lpstr>
      <vt:lpstr>White</vt:lpstr>
      <vt:lpstr>Prezentacja produktowa (sprzedażowa)</vt:lpstr>
      <vt:lpstr>Jak wykorzystać szablon?</vt:lpstr>
      <vt:lpstr>Big idea</vt:lpstr>
      <vt:lpstr>Problem</vt:lpstr>
      <vt:lpstr>Rozwiązanie</vt:lpstr>
      <vt:lpstr>Jak to działa?</vt:lpstr>
      <vt:lpstr>Korzyści</vt:lpstr>
      <vt:lpstr>Cena</vt:lpstr>
      <vt:lpstr>Zespół</vt:lpstr>
      <vt:lpstr>Dowody</vt:lpstr>
      <vt:lpstr>Dziękuję za skorzystanie z szablonu!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produktowa (sprzedażowa)</dc:title>
  <cp:lastModifiedBy>Patrycja</cp:lastModifiedBy>
  <cp:revision>2</cp:revision>
  <dcterms:modified xsi:type="dcterms:W3CDTF">2016-04-13T12:37:10Z</dcterms:modified>
</cp:coreProperties>
</file>